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8" r:id="rId1"/>
  </p:sldMasterIdLst>
  <p:notesMasterIdLst>
    <p:notesMasterId r:id="rId12"/>
  </p:notesMasterIdLst>
  <p:sldIdLst>
    <p:sldId id="294" r:id="rId2"/>
    <p:sldId id="295" r:id="rId3"/>
    <p:sldId id="283" r:id="rId4"/>
    <p:sldId id="286" r:id="rId5"/>
    <p:sldId id="290" r:id="rId6"/>
    <p:sldId id="288" r:id="rId7"/>
    <p:sldId id="684" r:id="rId8"/>
    <p:sldId id="686" r:id="rId9"/>
    <p:sldId id="660" r:id="rId10"/>
    <p:sldId id="682" r:id="rId1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D6144A2-0B32-45BD-B79C-A8DD7B128674}">
          <p14:sldIdLst>
            <p14:sldId id="294"/>
            <p14:sldId id="295"/>
            <p14:sldId id="283"/>
            <p14:sldId id="286"/>
            <p14:sldId id="290"/>
            <p14:sldId id="288"/>
            <p14:sldId id="684"/>
            <p14:sldId id="686"/>
            <p14:sldId id="660"/>
            <p14:sldId id="6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55A"/>
    <a:srgbClr val="EDF1DB"/>
    <a:srgbClr val="FFCCFF"/>
    <a:srgbClr val="33D1AD"/>
    <a:srgbClr val="66FFFF"/>
    <a:srgbClr val="CAC9D0"/>
    <a:srgbClr val="C0C0C0"/>
    <a:srgbClr val="0E7DC2"/>
    <a:srgbClr val="F19A14"/>
    <a:srgbClr val="0D7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89829" autoAdjust="0"/>
  </p:normalViewPr>
  <p:slideViewPr>
    <p:cSldViewPr>
      <p:cViewPr varScale="1">
        <p:scale>
          <a:sx n="104" d="100"/>
          <a:sy n="104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 prst="convex"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 prst="convex"/>
        </a:sp3d>
      </c:spPr>
    </c:backWall>
    <c:plotArea>
      <c:layout/>
      <c:bar3DChart>
        <c:barDir val="col"/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976-4BE9-A729-5EE07213288D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20242</c:v>
                </c:pt>
              </c:strCache>
            </c:strRef>
          </c:tx>
          <c:spPr>
            <a:ln w="28575">
              <a:solidFill>
                <a:srgbClr val="16355A"/>
              </a:solidFill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E7DC2"/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6-4BE9-A729-5EE07213288D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6-4BE9-A729-5EE07213288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6-4BE9-A729-5EE07213288D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76-4BE9-A729-5EE07213288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976-4BE9-A729-5EE07213288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rgbClr val="16355A"/>
                </a:solidFill>
              </a:ln>
              <a:effectLst>
                <a:outerShdw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976-4BE9-A729-5EE07213288D}"/>
              </c:ext>
            </c:extLst>
          </c:dPt>
          <c:dLbls>
            <c:dLbl>
              <c:idx val="0"/>
              <c:layout>
                <c:manualLayout>
                  <c:x val="-1.2927613130000281E-2"/>
                  <c:y val="7.503621190936856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44,9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sz="1100" b="1" dirty="0"/>
                  </a:p>
                </c:rich>
              </c:tx>
              <c:numFmt formatCode="#,##0.0" sourceLinked="0"/>
              <c:spPr>
                <a:solidFill>
                  <a:schemeClr val="bg1">
                    <a:alpha val="12000"/>
                  </a:schemeClr>
                </a:solidFill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1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0.10877456052406494"/>
                  <c:y val="-0.11678157353585451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31,4</a:t>
                    </a:r>
                    <a:endParaRPr lang="en-US" sz="1400" b="0" i="0" baseline="0" dirty="0" smtClean="0">
                      <a:latin typeface="Times New Roman" panose="02020603050405020304" pitchFamily="18" charset="0"/>
                    </a:endParaRPr>
                  </a:p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4"/>
              <c:layout>
                <c:manualLayout>
                  <c:x val="2.040992890955922E-2"/>
                  <c:y val="-1.9039551160982111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23,0 </a:t>
                    </a:r>
                    <a:r>
                      <a:rPr lang="en-US" sz="1400" b="0" i="0" baseline="0" dirty="0">
                        <a:latin typeface="Times New Roman" panose="02020603050405020304" pitchFamily="18" charset="0"/>
                      </a:rPr>
                      <a:t>%</a:t>
                    </a:r>
                    <a:endParaRPr lang="en-US" sz="1050" b="1" baseline="0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976-4BE9-A729-5EE07213288D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5"/>
              <c:layout>
                <c:manualLayout>
                  <c:x val="1.3531127063525739E-2"/>
                  <c:y val="-2.6738119244612234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0</a:t>
                    </a: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,</a:t>
                    </a:r>
                  </a:p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2</a:t>
                    </a:r>
                  </a:p>
                  <a:p>
                    <a:pPr>
                      <a:defRPr sz="1400" b="0" i="0" baseline="0">
                        <a:latin typeface="Times New Roman" panose="02020603050405020304" pitchFamily="18" charset="0"/>
                      </a:defRPr>
                    </a:pPr>
                    <a:r>
                      <a:rPr lang="en-US" sz="1400" b="0" i="0" baseline="0" dirty="0" smtClean="0">
                        <a:latin typeface="Times New Roman" panose="02020603050405020304" pitchFamily="18" charset="0"/>
                      </a:rPr>
                      <a:t>%</a:t>
                    </a:r>
                    <a:endParaRPr lang="en-US" sz="1050" b="1" dirty="0"/>
                  </a:p>
                </c:rich>
              </c:tx>
              <c:spPr>
                <a:noFill/>
                <a:ln w="9525" cap="flat" cmpd="thickThin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spPr>
              <a:noFill/>
              <a:ln cmpd="thickThin"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6311.8</c:v>
                </c:pt>
                <c:pt idx="1">
                  <c:v>4416</c:v>
                </c:pt>
                <c:pt idx="2">
                  <c:v>48.4</c:v>
                </c:pt>
                <c:pt idx="3">
                  <c:v>31.1</c:v>
                </c:pt>
                <c:pt idx="4">
                  <c:v>3239</c:v>
                </c:pt>
                <c:pt idx="5">
                  <c:v>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976-4BE9-A729-5EE07213288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НДФД</c:v>
                </c:pt>
                <c:pt idx="1">
                  <c:v>Акцизы</c:v>
                </c:pt>
                <c:pt idx="2">
                  <c:v>налоги на имущество физических лиц </c:v>
                </c:pt>
                <c:pt idx="3">
                  <c:v>транспортный налог</c:v>
                </c:pt>
                <c:pt idx="4">
                  <c:v>земльный налог</c:v>
                </c:pt>
                <c:pt idx="5">
                  <c:v>госпошлина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pyramid"/>
        <c:axId val="203082704"/>
        <c:axId val="203083880"/>
        <c:axId val="0"/>
      </c:bar3DChart>
      <c:catAx>
        <c:axId val="20308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203083880"/>
        <c:crosses val="autoZero"/>
        <c:auto val="1"/>
        <c:lblAlgn val="ctr"/>
        <c:lblOffset val="100"/>
        <c:noMultiLvlLbl val="0"/>
      </c:catAx>
      <c:valAx>
        <c:axId val="203083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03082704"/>
        <c:crosses val="autoZero"/>
        <c:crossBetween val="between"/>
      </c:valAx>
    </c:plotArea>
    <c:plotVisOnly val="1"/>
    <c:dispBlanksAs val="gap"/>
    <c:showDLblsOverMax val="0"/>
  </c:chart>
  <c:spPr>
    <a:noFill/>
    <a:ln cmpd="sng"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/>
              <a:t>202</a:t>
            </a:r>
            <a:r>
              <a:rPr lang="ru-RU" sz="1800" dirty="0" smtClean="0"/>
              <a:t>6 </a:t>
            </a:r>
            <a:r>
              <a:rPr lang="ru-RU" sz="1800" dirty="0"/>
              <a:t>год</a:t>
            </a:r>
          </a:p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sz="1800" dirty="0"/>
          </a:p>
        </c:rich>
      </c:tx>
      <c:layout>
        <c:manualLayout>
          <c:xMode val="edge"/>
          <c:yMode val="edge"/>
          <c:x val="0.58763057665957352"/>
          <c:y val="1.5747258241147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dPt>
            <c:idx val="0"/>
            <c:bubble3D val="0"/>
            <c:spPr>
              <a:solidFill>
                <a:srgbClr val="0E7DC2"/>
              </a:solidFill>
              <a:ln>
                <a:solidFill>
                  <a:srgbClr val="33D1AD"/>
                </a:solidFill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08E-4930-804B-D327F607C3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8E-4930-804B-D327F607C33F}"/>
              </c:ext>
            </c:extLst>
          </c:dPt>
          <c:dLbls>
            <c:dLbl>
              <c:idx val="0"/>
              <c:layout>
                <c:manualLayout>
                  <c:x val="-0.16550725133104877"/>
                  <c:y val="-0.22513644317298079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 smtClean="0"/>
                      <a:t>91,1%</a:t>
                    </a:r>
                    <a:endParaRPr lang="en-US" sz="1200" dirty="0"/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8623913582251521E-2"/>
                  <c:y val="9.2278933293126163E-3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 smtClean="0"/>
                      <a:t>8,9%</a:t>
                    </a:r>
                    <a:endParaRPr lang="en-US" sz="1200" dirty="0"/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08E-4930-804B-D327F607C3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3231706448571242E-2"/>
                  <c:y val="1.9839065500658657E-6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100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b="1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3,2%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08E-4930-804B-D327F607C33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6913142129506979E-2"/>
                  <c:y val="-4.6501033615312583E-2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/>
                      <a:t>0,3%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08E-4930-804B-D327F607C33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4048353601736556E-2"/>
                  <c:y val="-6.9831030679130893E-3"/>
                </c:manualLayout>
              </c:layout>
              <c:tx>
                <c:rich>
                  <a:bodyPr/>
                  <a:lstStyle/>
                  <a:p>
                    <a:pPr>
                      <a:defRPr sz="1100" b="1"/>
                    </a:pPr>
                    <a:r>
                      <a:rPr lang="en-US" sz="1200" dirty="0"/>
                      <a:t>3,5%</a:t>
                    </a:r>
                  </a:p>
                </c:rich>
              </c:tx>
              <c:numFmt formatCode="0.0%" sourceLinked="0"/>
              <c:spPr>
                <a:solidFill>
                  <a:prstClr val="white"/>
                </a:solidFill>
                <a:ln>
                  <a:solidFill>
                    <a:schemeClr val="tx1"/>
                  </a:solidFill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08E-4930-804B-D327F607C33F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111</c:v>
                </c:pt>
                <c:pt idx="1">
                  <c:v>113</c:v>
                </c:pt>
              </c:numCache>
            </c:num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498.7</c:v>
                </c:pt>
                <c:pt idx="1">
                  <c:v>45.1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08E-4930-804B-D327F607C3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308E-4930-804B-D327F607C3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308E-4930-804B-D327F607C3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308E-4930-804B-D327F607C33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308E-4930-804B-D327F607C3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111</c:v>
                </c:pt>
                <c:pt idx="1">
                  <c:v>113</c:v>
                </c:pt>
              </c:numCache>
            </c:numRef>
          </c:cat>
          <c:val>
            <c:numRef>
              <c:f>Лист1!$C$2:$C$5</c:f>
              <c:numCache>
                <c:formatCode>0.0</c:formatCode>
                <c:ptCount val="4"/>
                <c:pt idx="0">
                  <c:v>91.706509746230239</c:v>
                </c:pt>
                <c:pt idx="1">
                  <c:v>8.2934902537697699</c:v>
                </c:pt>
                <c:pt idx="3" formatCode="General">
                  <c:v>100.00000000000001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9-308E-4930-804B-D327F607C33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Структура расходов по разделам сводной бюджетной </a:t>
            </a:r>
            <a:r>
              <a:rPr lang="ru-RU" dirty="0" smtClean="0"/>
              <a:t>росписи на 2025 год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thickness val="0"/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31034973753280842"/>
          <c:y val="8.3390370388938193E-2"/>
          <c:w val="0.64521801181102367"/>
          <c:h val="0.7841332612209343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Програмные расходы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0833333333333333E-3"/>
                  <c:y val="2.88945262695471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416666666666285E-3"/>
                  <c:y val="-2.7788481814490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4166666666666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833333333333333E-3"/>
                  <c:y val="6.2479474094980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1665026246718775E-3"/>
                  <c:y val="-6.23959188800655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5416666666666666E-2"/>
                  <c:y val="8.5212157312090583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208333333333333E-3"/>
                  <c:y val="-6.3759709930282212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8</a:t>
                    </a:r>
                    <a:r>
                      <a:rPr lang="en-US" b="1" baseline="0" dirty="0" smtClean="0"/>
                      <a:t> 973,7</a:t>
                    </a:r>
                    <a:r>
                      <a:rPr lang="en-US" b="1" dirty="0" smtClean="0"/>
                      <a:t>      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Жилищно-коммунальное хозяйство</c:v>
                </c:pt>
                <c:pt idx="4">
                  <c:v>Национальная экономика</c:v>
                </c:pt>
                <c:pt idx="5">
                  <c:v>Национальная безопасность и
правоохранительная деятельность</c:v>
                </c:pt>
                <c:pt idx="6">
                  <c:v>Национальные оборона</c:v>
                </c:pt>
                <c:pt idx="7">
                  <c:v>Общегосударственные вопросы</c:v>
                </c:pt>
              </c:strCache>
            </c:strRef>
          </c:cat>
          <c:val>
            <c:numRef>
              <c:f>Лист1!$B$2:$B$9</c:f>
              <c:numCache>
                <c:formatCode>#\ ##0.0</c:formatCode>
                <c:ptCount val="8"/>
                <c:pt idx="0">
                  <c:v>1000</c:v>
                </c:pt>
                <c:pt idx="1">
                  <c:v>702.4</c:v>
                </c:pt>
                <c:pt idx="2">
                  <c:v>8538.6</c:v>
                </c:pt>
                <c:pt idx="3">
                  <c:v>418.7</c:v>
                </c:pt>
                <c:pt idx="4">
                  <c:v>4447.1000000000004</c:v>
                </c:pt>
                <c:pt idx="5">
                  <c:v>352.8</c:v>
                </c:pt>
                <c:pt idx="6">
                  <c:v>474.2</c:v>
                </c:pt>
                <c:pt idx="7">
                  <c:v>8973.7000000000007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668-4047-9CE7-32D93668B4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Непрограмные 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874999999999922E-2"/>
                  <c:y val="-2.8231503328941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0668-4047-9CE7-32D93668B48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5416666666666631E-2"/>
                  <c:y val="-3.3524910203118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0668-4047-9CE7-32D93668B48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3958333333333335E-2"/>
                  <c:y val="-4.2347254993412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0668-4047-9CE7-32D93668B48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7083333333333334E-2"/>
                  <c:y val="-3.1760441245059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0668-4047-9CE7-32D93668B48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9583333333333297E-2"/>
                  <c:y val="-4.411172395147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0668-4047-9CE7-32D93668B48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Жилищно-коммунальное хозяйство</c:v>
                </c:pt>
                <c:pt idx="4">
                  <c:v>Национальная экономика</c:v>
                </c:pt>
                <c:pt idx="5">
                  <c:v>Национальная безопасность и
правоохранительная деятельность</c:v>
                </c:pt>
                <c:pt idx="6">
                  <c:v>Национальные оборона</c:v>
                </c:pt>
                <c:pt idx="7">
                  <c:v>Общегосударственные вопросы</c:v>
                </c:pt>
              </c:strCache>
            </c:strRef>
          </c:cat>
          <c:val>
            <c:numRef>
              <c:f>Лист1!$C$2:$C$9</c:f>
              <c:numCache>
                <c:formatCode>#\ ##0.0</c:formatCode>
                <c:ptCount val="8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0668-4047-9CE7-32D93668B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3858448"/>
        <c:axId val="303859624"/>
        <c:axId val="0"/>
      </c:bar3DChart>
      <c:catAx>
        <c:axId val="303858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03859624"/>
        <c:crosses val="autoZero"/>
        <c:auto val="1"/>
        <c:lblAlgn val="r"/>
        <c:lblOffset val="100"/>
        <c:noMultiLvlLbl val="0"/>
      </c:catAx>
      <c:valAx>
        <c:axId val="303859624"/>
        <c:scaling>
          <c:orientation val="minMax"/>
        </c:scaling>
        <c:delete val="0"/>
        <c:axPos val="b"/>
        <c:majorGridlines/>
        <c:numFmt formatCode="#\ ##0.0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03858448"/>
        <c:crosses val="autoZero"/>
        <c:crossBetween val="between"/>
      </c:valAx>
    </c:plotArea>
    <c:legend>
      <c:legendPos val="b"/>
      <c:legendEntry>
        <c:idx val="1"/>
        <c:delete val="1"/>
      </c:legendEntry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Исполнение расходов в разрезе мероприятий в % соотношении</a:t>
            </a:r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169291338582676E-2"/>
          <c:y val="8.2219297337818201E-2"/>
          <c:w val="0.95088016732283465"/>
          <c:h val="0.5156190490699410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Развитие физической культуры и массового спорта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en-US" b="1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4,0 </a:t>
                    </a:r>
                    <a:r>
                      <a:rPr lang="en-US" b="1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%</a:t>
                    </a:r>
                  </a:p>
                </c:rich>
              </c:tx>
              <c:numFmt formatCode="0.00%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#\ ##0.0</c:formatCode>
                <c:ptCount val="1"/>
                <c:pt idx="0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A4A-41DA-8EED-CC8CD03F667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Реализация мероприятий в области социальной политики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A4A-41DA-8EED-CC8CD03F667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2,8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#\ ##0.0</c:formatCode>
                <c:ptCount val="1"/>
                <c:pt idx="0">
                  <c:v>702.4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A4A-41DA-8EED-CC8CD03F667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Организация досуга, предоставление услуг организаций культуры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34,3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#\ ##0.0</c:formatCode>
                <c:ptCount val="1"/>
                <c:pt idx="0">
                  <c:v>8538.6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A4A-41DA-8EED-CC8CD03F667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Организация благоустройства территории поселения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0,0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#\ ##0.0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4A-41DA-8EED-CC8CD03F667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Обеспечение надлежащего уровня эксплуатации муниципального имущества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1,7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#\ ##0.0</c:formatCode>
                <c:ptCount val="1"/>
                <c:pt idx="0">
                  <c:v>418.7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A4A-41DA-8EED-CC8CD03F667B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Создание условий для деятельности народных дружин, в том числе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0,08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#\ ##0.0</c:formatCode>
                <c:ptCount val="1"/>
                <c:pt idx="0">
                  <c:v>22.4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A4A-41DA-8EED-CC8CD03F667B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Дорожная деятельность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17,9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#\ ##0.0</c:formatCode>
                <c:ptCount val="1"/>
                <c:pt idx="0">
                  <c:v>4447.1000000000004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A4A-41DA-8EED-CC8CD03F667B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Мероприятия по обеспечению первичных мер пожарной безопасности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1,3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Лист1!$I$2</c:f>
              <c:numCache>
                <c:formatCode>#\ ##0.0</c:formatCode>
                <c:ptCount val="1"/>
                <c:pt idx="0">
                  <c:v>319.2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A4A-41DA-8EED-CC8CD03F667B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Реализация отдельных государственных полномочий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1,9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Лист1!$J$2</c:f>
              <c:numCache>
                <c:formatCode>#\ ##0.0</c:formatCode>
                <c:ptCount val="1"/>
                <c:pt idx="0">
                  <c:v>485.4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A4A-41DA-8EED-CC8CD03F667B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Управление резервными средствами бюджета сельского поселения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0,02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Лист1!$K$2</c:f>
              <c:numCache>
                <c:formatCode>#\ ##0.0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A4A-41DA-8EED-CC8CD03F667B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Обеспечение выполнения полномочий 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 </a:t>
                    </a:r>
                    <a:r>
                      <a:rPr lang="en-US" sz="18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36,0</a:t>
                    </a:r>
                    <a:r>
                      <a:rPr lang="en-US" sz="1800" b="1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3A4A-41DA-8EED-CC8CD03F66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Лист1!$L$2</c:f>
              <c:numCache>
                <c:formatCode>#\ ##0.0</c:formatCode>
                <c:ptCount val="1"/>
                <c:pt idx="0">
                  <c:v>8968.7000000000007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3A4A-41DA-8EED-CC8CD03F66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3858840"/>
        <c:axId val="303861976"/>
        <c:axId val="0"/>
      </c:bar3DChart>
      <c:catAx>
        <c:axId val="30385884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03861976"/>
        <c:crosses val="autoZero"/>
        <c:auto val="1"/>
        <c:lblAlgn val="ctr"/>
        <c:lblOffset val="100"/>
        <c:noMultiLvlLbl val="0"/>
      </c:catAx>
      <c:valAx>
        <c:axId val="303861976"/>
        <c:scaling>
          <c:orientation val="minMax"/>
        </c:scaling>
        <c:delete val="1"/>
        <c:axPos val="b"/>
        <c:majorGridlines/>
        <c:numFmt formatCode="#\ ##0.0" sourceLinked="1"/>
        <c:majorTickMark val="none"/>
        <c:minorTickMark val="none"/>
        <c:tickLblPos val="nextTo"/>
        <c:crossAx val="3038588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8744750656167989E-2"/>
          <c:y val="0.59301851484905399"/>
          <c:w val="0.64914845800524923"/>
          <c:h val="0.37978567704571015"/>
        </c:manualLayout>
      </c:layout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0.49398</cdr:x>
      <cdr:y>0.24528</cdr:y>
    </cdr:from>
    <cdr:to>
      <cdr:x>0.56627</cdr:x>
      <cdr:y>0.28302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936104"/>
          <a:ext cx="43204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0.49398</cdr:x>
      <cdr:y>0.22642</cdr:y>
    </cdr:from>
    <cdr:to>
      <cdr:x>0.64697</cdr:x>
      <cdr:y>0.46601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2328" y="8640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0.44578</cdr:x>
      <cdr:y>0.20755</cdr:y>
    </cdr:from>
    <cdr:to>
      <cdr:x>0.54217</cdr:x>
      <cdr:y>0.30189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4296" y="792088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0,3%</a:t>
          </a:r>
          <a:endParaRPr lang="ru-RU" sz="14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0.54217</cdr:x>
      <cdr:y>0.24528</cdr:y>
    </cdr:from>
    <cdr:to>
      <cdr:x>0.62651</cdr:x>
      <cdr:y>0.33962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40360" y="936104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0,2%</a:t>
          </a:r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0.91134</cdr:x>
      <cdr:y>0.0427</cdr:y>
    </cdr:from>
    <cdr:to>
      <cdr:x>1</cdr:x>
      <cdr:y>0.09369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1111057" y="301529"/>
          <a:ext cx="108094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sz="1800" b="1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 руб.</a:t>
          </a: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0.83056</cdr:x>
      <cdr:y>0.50311</cdr:y>
    </cdr:from>
    <cdr:to>
      <cdr:x>0.93472</cdr:x>
      <cdr:y>0.54559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126132" y="3830867"/>
          <a:ext cx="1270000" cy="323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90000"/>
        </a:bodyPr>
        <a:lstStyle xmlns:a="http://schemas.openxmlformats.org/drawingml/2006/main">
          <a:lvl1pPr algn="ctr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60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0.82778</cdr:x>
      <cdr:y>0.02095</cdr:y>
    </cdr:from>
    <cdr:to>
      <cdr:x>1</cdr:x>
      <cdr:y>0.08703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092294" y="146756"/>
          <a:ext cx="2099706" cy="4628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endParaRPr lang="ru-RU" b="1" i="1" dirty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dirty="0">
              <a:solidFill>
                <a:srgbClr val="002060"/>
              </a:solidFill>
              <a:latin typeface="Arial Narrow" panose="020B0606020202030204" pitchFamily="34" charset="0"/>
            </a:rPr>
            <a:t>   </a:t>
          </a:r>
          <a:endParaRPr lang="ru-RU" dirty="0" smtClean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endParaRPr lang="ru-RU" sz="2000" b="1" dirty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endParaRPr lang="ru-RU" sz="2000" b="1" dirty="0">
            <a:solidFill>
              <a:schemeClr val="accent5">
                <a:lumMod val="75000"/>
              </a:scheme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0.00995</cdr:x>
      <cdr:y>0.67013</cdr:y>
    </cdr:from>
    <cdr:to>
      <cdr:x>0.05648</cdr:x>
      <cdr:y>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21355" y="5102578"/>
          <a:ext cx="567265" cy="2511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270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pPr algn="ctr"/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sz="1900" b="1" dirty="0">
            <a:solidFill>
              <a:schemeClr val="tx1">
                <a:lumMod val="95000"/>
                <a:lumOff val="5000"/>
              </a:schemeClr>
            </a:solidFill>
            <a:latin typeface="Arial Narrow" panose="020B0606020202030204" pitchFamily="34" charset="0"/>
          </a:endParaRPr>
        </a:p>
        <a:p xmlns:a="http://schemas.openxmlformats.org/drawingml/2006/main">
          <a:pPr algn="ctr"/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A5797334-6BD9-4529-BCE7-B484D2B1628D}" type="datetimeFigureOut">
              <a:rPr lang="ru-RU" smtClean="0"/>
              <a:pPr/>
              <a:t>22.10.25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08320370-6D5C-4945-8D9A-F2E296975B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25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280">
              <a:defRPr/>
            </a:pPr>
            <a:fld id="{28529644-27C0-4655-9503-40E917BF2C41}" type="slidenum">
              <a:rPr>
                <a:solidFill>
                  <a:prstClr val="black"/>
                </a:solidFill>
                <a:latin typeface="Calibri"/>
              </a:rPr>
              <a:pPr defTabSz="914280">
                <a:defRPr/>
              </a:pPr>
              <a:t>2</a:t>
            </a:fld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69000" y="9287440"/>
            <a:ext cx="2879455" cy="48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86" tIns="46546" rIns="93086" bIns="46546" anchor="b"/>
          <a:lstStyle/>
          <a:p>
            <a:pPr algn="r" defTabSz="930367">
              <a:defRPr/>
            </a:pPr>
            <a:fld id="{0C7B8A1B-A169-42ED-96E3-CF5B68CF2C7A}" type="slidenum">
              <a:rPr lang="en-GB" sz="1300">
                <a:solidFill>
                  <a:prstClr val="black"/>
                </a:solidFill>
                <a:latin typeface="Calibri"/>
              </a:rPr>
              <a:pPr algn="r" defTabSz="930367">
                <a:defRPr/>
              </a:pPr>
              <a:t>2</a:t>
            </a:fld>
            <a:endParaRPr lang="en-GB" sz="1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33425"/>
            <a:ext cx="6516688" cy="366553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6461" y="4642024"/>
            <a:ext cx="4875530" cy="4397704"/>
          </a:xfrm>
          <a:noFill/>
          <a:ln/>
        </p:spPr>
        <p:txBody>
          <a:bodyPr lIns="93086" tIns="46546" rIns="93086" bIns="46546"/>
          <a:lstStyle/>
          <a:p>
            <a:pPr eaLnBrk="1" hangingPunct="1"/>
            <a:endParaRPr lang="de-DE" noProof="1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46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265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81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362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532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6675" y="733425"/>
            <a:ext cx="6515100" cy="3663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20370-6D5C-4945-8D9A-F2E296975BC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13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73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71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78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2"/>
            <a:ext cx="11329456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22.10.2025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15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0461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0"/>
            <a:ext cx="11329456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22.10.2025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45745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8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52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5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68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14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44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55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06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3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  <p:sldLayoutId id="2147484160" r:id="rId12"/>
    <p:sldLayoutId id="214748400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krl@hmrn.r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7488" y="116632"/>
            <a:ext cx="9026354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91544" y="2005270"/>
            <a:ext cx="8352928" cy="34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поселения Красноленинский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2026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3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2074"/>
          </a:xfrm>
        </p:spPr>
        <p:txBody>
          <a:bodyPr>
            <a:noAutofit/>
          </a:bodyPr>
          <a:lstStyle/>
          <a:p>
            <a:r>
              <a:rPr lang="ru-RU" sz="2000" dirty="0"/>
              <a:t>СПАСИБО ЗА ВНИМАНИЕ. ЖЕЛАЮЩИЕ БОЛЬШЕ УЗНАТЬ О БЮДЖЕТЕ МОГУТ ОБРАТИТЬСЯ               </a:t>
            </a:r>
            <a:br>
              <a:rPr lang="ru-RU" sz="2000" dirty="0"/>
            </a:br>
            <a:r>
              <a:rPr lang="ru-RU" sz="2000" dirty="0"/>
              <a:t>В </a:t>
            </a:r>
            <a:r>
              <a:rPr lang="ru-RU" sz="2000" dirty="0" smtClean="0"/>
              <a:t>АДМИНИСТРАЦИЮ СЕЛЬСКОГО ПОСЕЛЕНИЯ КРАСНОЛЕНИНСКИЙ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5520" y="836712"/>
            <a:ext cx="9289032" cy="2088233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сельского поселения Красноленинский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628546 Ханты-Мансийский автономный округ,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Красноленинский улица Набережная д. 9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еmail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krl@hmrn.ru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91344" y="3189705"/>
            <a:ext cx="5414392" cy="290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677860" y="3645024"/>
            <a:ext cx="5414392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950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gray">
          <a:xfrm>
            <a:off x="2207568" y="2677463"/>
            <a:ext cx="6857999" cy="363021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marR="0" lvl="0" indent="-142875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rgbClr val="969696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de-DE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 bwMode="gray">
          <a:xfrm>
            <a:off x="1127448" y="332656"/>
            <a:ext cx="9865095" cy="1546753"/>
          </a:xfrm>
        </p:spPr>
        <p:txBody>
          <a:bodyPr/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Правовые основания для подготовки проведения публичных слушаний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 бюджете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сельского поселения Красноленинский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2028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годов</a:t>
            </a:r>
            <a:endParaRPr lang="de-DE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1988840"/>
            <a:ext cx="3168352" cy="244827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9378" y="2271296"/>
            <a:ext cx="4392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Статья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47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20.03.2025 N 33-ФЗ "Об общих принципах организации местного самоуправления в единой системе публичной власти"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1332" y="2312584"/>
            <a:ext cx="463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9377" y="3907796"/>
            <a:ext cx="43924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Статья 4 решения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Совета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депутатов сельского поселения Красноленинский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29.12.2022 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 «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Положении о бюджетном устройстве и бюджетном процессе в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сельском поселении Красноленинский»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66285" y="2370536"/>
            <a:ext cx="49422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Совета депутатов сельского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поселения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Красноленинский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03.05.2017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«Об утверждении Порядка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проведения публичных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слушаний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сельском поселении Красноленинский»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32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gray">
          <a:xfrm>
            <a:off x="2667002" y="2370536"/>
            <a:ext cx="6857999" cy="363021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indent="-142875">
              <a:lnSpc>
                <a:spcPct val="95000"/>
              </a:lnSpc>
              <a:spcAft>
                <a:spcPts val="6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sz="1350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48328" y="169295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07368" y="332657"/>
            <a:ext cx="11233248" cy="1248240"/>
          </a:xfrm>
          <a:ln>
            <a:noFill/>
          </a:ln>
        </p:spPr>
        <p:txBody>
          <a:bodyPr/>
          <a:lstStyle/>
          <a:p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</a:t>
            </a:r>
            <a:b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2000" b="1" dirty="0">
                <a:solidFill>
                  <a:srgbClr val="1635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lang="ru-RU" sz="2000" b="1" dirty="0">
              <a:solidFill>
                <a:srgbClr val="16355A"/>
              </a:solidFill>
            </a:endParaRPr>
          </a:p>
        </p:txBody>
      </p:sp>
      <p:graphicFrame>
        <p:nvGraphicFramePr>
          <p:cNvPr id="10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705224"/>
              </p:ext>
            </p:extLst>
          </p:nvPr>
        </p:nvGraphicFramePr>
        <p:xfrm>
          <a:off x="1415481" y="1969949"/>
          <a:ext cx="9361040" cy="4329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274031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(ожидаемая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оценка)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(проект)</a:t>
                      </a:r>
                      <a:endParaRPr lang="en-US" sz="18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35 620,0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24 907,5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24 458,8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24 711,4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54 455,4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24 907,5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24 458,8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24 711,4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39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(профицит)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18 835,4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3981">
                <a:tc gridSpan="5"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5" marR="25715" marT="17145" marB="17145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286" marR="34286" marT="22860" marB="22860" anchor="ctr">
                    <a:lnL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1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51384" y="116632"/>
            <a:ext cx="10945216" cy="720080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доходов бюджета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gray">
          <a:xfrm>
            <a:off x="335360" y="6165304"/>
            <a:ext cx="11521280" cy="303498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81000" tIns="81000" rIns="108000" bIns="54000"/>
          <a:lstStyle/>
          <a:p>
            <a:pPr marL="142875" indent="-142875">
              <a:lnSpc>
                <a:spcPct val="95000"/>
              </a:lnSpc>
              <a:spcAft>
                <a:spcPts val="6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sz="1350" noProof="1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13" name="Диаграмма 12" title="НДФЛ"/>
          <p:cNvGraphicFramePr/>
          <p:nvPr>
            <p:extLst>
              <p:ext uri="{D42A27DB-BD31-4B8C-83A1-F6EECF244321}">
                <p14:modId xmlns:p14="http://schemas.microsoft.com/office/powerpoint/2010/main" val="2984245612"/>
              </p:ext>
            </p:extLst>
          </p:nvPr>
        </p:nvGraphicFramePr>
        <p:xfrm>
          <a:off x="2999656" y="980728"/>
          <a:ext cx="597666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097816"/>
              </p:ext>
            </p:extLst>
          </p:nvPr>
        </p:nvGraphicFramePr>
        <p:xfrm>
          <a:off x="839416" y="980729"/>
          <a:ext cx="2016224" cy="153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84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</a:p>
                  </a:txBody>
                  <a:tcPr marL="68580" marR="68580" marT="34290" marB="34290">
                    <a:solidFill>
                      <a:srgbClr val="0E7D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6 154,4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6 311,8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6 501,1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9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6 696,2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279555"/>
              </p:ext>
            </p:extLst>
          </p:nvPr>
        </p:nvGraphicFramePr>
        <p:xfrm>
          <a:off x="9480376" y="3645024"/>
          <a:ext cx="1944216" cy="21616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4032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68580" marR="68580" marT="34290" marB="34290">
                    <a:solidFill>
                      <a:srgbClr val="F19A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3 207,0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3 239,0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3 271,4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03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3 304,2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061669"/>
              </p:ext>
            </p:extLst>
          </p:nvPr>
        </p:nvGraphicFramePr>
        <p:xfrm>
          <a:off x="839416" y="3645026"/>
          <a:ext cx="2016224" cy="17344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1927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68580" marR="68580" marT="34290" marB="3429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241,8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4 416,0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6 058,3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37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6 319,5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77242"/>
              </p:ext>
            </p:extLst>
          </p:nvPr>
        </p:nvGraphicFramePr>
        <p:xfrm>
          <a:off x="7032104" y="4005066"/>
          <a:ext cx="1944216" cy="18001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5621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 налог</a:t>
                      </a:r>
                    </a:p>
                  </a:txBody>
                  <a:tcPr marL="68580" marR="68580" marT="34290" marB="3429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99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850041"/>
              </p:ext>
            </p:extLst>
          </p:nvPr>
        </p:nvGraphicFramePr>
        <p:xfrm>
          <a:off x="4367808" y="4203951"/>
          <a:ext cx="2016224" cy="18173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6765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8580" marR="68580" marT="34290" marB="3429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1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105022"/>
              </p:ext>
            </p:extLst>
          </p:nvPr>
        </p:nvGraphicFramePr>
        <p:xfrm>
          <a:off x="9048328" y="908719"/>
          <a:ext cx="2160240" cy="19299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698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86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 –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0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79376" y="116632"/>
            <a:ext cx="11305256" cy="648072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неналоговых доходов бюджета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05226869"/>
              </p:ext>
            </p:extLst>
          </p:nvPr>
        </p:nvGraphicFramePr>
        <p:xfrm>
          <a:off x="3287688" y="764704"/>
          <a:ext cx="561662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448883"/>
              </p:ext>
            </p:extLst>
          </p:nvPr>
        </p:nvGraphicFramePr>
        <p:xfrm>
          <a:off x="407368" y="1052734"/>
          <a:ext cx="2592288" cy="293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578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Доходы от 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использования 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имущества</a:t>
                      </a:r>
                    </a:p>
                  </a:txBody>
                  <a:tcPr marL="68580" marR="68580" marT="34290" marB="34290">
                    <a:solidFill>
                      <a:srgbClr val="0E7D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535,0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498,7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498,7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5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498,7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58535"/>
              </p:ext>
            </p:extLst>
          </p:nvPr>
        </p:nvGraphicFramePr>
        <p:xfrm>
          <a:off x="9192344" y="3501008"/>
          <a:ext cx="2664296" cy="22508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376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Доходы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от оказания </a:t>
                      </a:r>
                    </a:p>
                    <a:p>
                      <a:pPr algn="ctr"/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платных услуг</a:t>
                      </a:r>
                    </a:p>
                    <a:p>
                      <a:pPr algn="ctr"/>
                      <a:r>
                        <a:rPr lang="ru-RU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и компенсаций затрат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2025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52,0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45,1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45,1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26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2028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год –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45,1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8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96688" y="-99392"/>
            <a:ext cx="12529392" cy="1038489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безвозмездных поступлений в бюджет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Красноленинский,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273480"/>
              </p:ext>
            </p:extLst>
          </p:nvPr>
        </p:nvGraphicFramePr>
        <p:xfrm>
          <a:off x="335360" y="764704"/>
          <a:ext cx="11521282" cy="5274428"/>
        </p:xfrm>
        <a:graphic>
          <a:graphicData uri="http://schemas.openxmlformats.org/drawingml/2006/table">
            <a:tbl>
              <a:tblPr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07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7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65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8072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899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18072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899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18072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092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доходов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(ожидаемая оценка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2028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Удельный вес %,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составе безвозмездных поступлений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6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поступления</a:t>
                      </a:r>
                    </a:p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 других бюджетов бюджетной системы РФ,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21 578,7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10 308,5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7 995,1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7 757,8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71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16 101,0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6 944,5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67,4</a:t>
                      </a:r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7 122,6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89,1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6 735,6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0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323,3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8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351,4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485,4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542,1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691,8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4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4 803,0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2 548,2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24,7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86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остатков субсидий, субвенций и ИМТ прошлых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- 241,4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1,1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08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21 337,3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10 308,5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7 995,1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7 757,8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29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323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68499044"/>
              </p:ext>
            </p:extLst>
          </p:nvPr>
        </p:nvGraphicFramePr>
        <p:xfrm>
          <a:off x="0" y="-112889"/>
          <a:ext cx="12192000" cy="706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05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941531435"/>
              </p:ext>
            </p:extLst>
          </p:nvPr>
        </p:nvGraphicFramePr>
        <p:xfrm>
          <a:off x="1" y="-146756"/>
          <a:ext cx="12192000" cy="7004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8902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500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53931" y="622673"/>
            <a:ext cx="1296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9289032" cy="451281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СРЕДСТВА ДОРОЖНОГО ФОНДА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сельского поселения Красноленинский</a:t>
            </a:r>
            <a:endParaRPr lang="ru-RU"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285908"/>
            <a:ext cx="1584176" cy="1702931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919536" y="1052736"/>
            <a:ext cx="2160240" cy="720080"/>
            <a:chOff x="260362" y="109260"/>
            <a:chExt cx="2204300" cy="60404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60362" y="109260"/>
              <a:ext cx="2204300" cy="60404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60362" y="109260"/>
              <a:ext cx="2204300" cy="604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2025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672064" y="1049501"/>
            <a:ext cx="2014745" cy="716187"/>
            <a:chOff x="2713880" y="1021995"/>
            <a:chExt cx="2204300" cy="62219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2027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968916" y="1056629"/>
            <a:ext cx="2167644" cy="716187"/>
            <a:chOff x="5218968" y="46823"/>
            <a:chExt cx="2204300" cy="568577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218968" y="46823"/>
              <a:ext cx="2204300" cy="56857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18968" y="46823"/>
              <a:ext cx="2204300" cy="5685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2028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06213" y="2564904"/>
            <a:ext cx="11449270" cy="27003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668" tIns="6668" rIns="6668" bIns="6668" numCol="1" spcCol="1270" anchor="ctr" anchorCtr="0">
            <a:noAutofit/>
          </a:bodyPr>
          <a:lstStyle/>
          <a:p>
            <a:pPr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51584" y="1595283"/>
            <a:ext cx="1296144" cy="593978"/>
            <a:chOff x="3416146" y="3016702"/>
            <a:chExt cx="1452597" cy="31191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8 594,9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033696" y="1561893"/>
            <a:ext cx="1291479" cy="593977"/>
            <a:chOff x="3416146" y="3016702"/>
            <a:chExt cx="1452597" cy="31191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6 089,7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460550" y="1561892"/>
            <a:ext cx="1296144" cy="562268"/>
            <a:chOff x="3416146" y="3016702"/>
            <a:chExt cx="1452597" cy="31191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6 351,2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2716"/>
              </p:ext>
            </p:extLst>
          </p:nvPr>
        </p:nvGraphicFramePr>
        <p:xfrm>
          <a:off x="407369" y="3068960"/>
          <a:ext cx="11449271" cy="92154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1639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853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366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/>
                        <a:t>Содержание автомобильных дорог общего пользования и искусственных сооружений на них (включая содержание зимних автомобильных дорог и ледовых переправ</a:t>
                      </a:r>
                      <a:r>
                        <a:rPr lang="ru-RU" sz="2000" u="none" strike="noStrike" dirty="0" smtClean="0"/>
                        <a:t>) 2026 год</a:t>
                      </a:r>
                      <a:endParaRPr lang="ru-RU" sz="20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162000" marR="81000" marT="714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000" u="none" strike="noStrike" kern="1200" dirty="0" smtClean="0"/>
                        <a:t>4 447,1</a:t>
                      </a:r>
                      <a:endParaRPr lang="ru-RU" sz="2000" b="1" i="0" u="none" strike="noStrike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4367808" y="1040933"/>
            <a:ext cx="2014745" cy="716187"/>
            <a:chOff x="2713880" y="1021995"/>
            <a:chExt cx="2204300" cy="622196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713880" y="1021995"/>
              <a:ext cx="2204300" cy="6221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2026 </a:t>
              </a:r>
              <a:r>
                <a:rPr lang="ru-RU" sz="2000" b="1" dirty="0">
                  <a:solidFill>
                    <a:prstClr val="black"/>
                  </a:solidFill>
                </a:rPr>
                <a:t>год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729440" y="1561892"/>
            <a:ext cx="1291479" cy="593977"/>
            <a:chOff x="3416146" y="3016702"/>
            <a:chExt cx="1452597" cy="31191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416146" y="3016702"/>
              <a:ext cx="1452597" cy="311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668" tIns="6668" rIns="6668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</a:rPr>
                <a:t>4 447,1</a:t>
              </a:r>
              <a:endParaRPr lang="ru-RU" sz="20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4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10569</TotalTime>
  <Words>660</Words>
  <Application>Microsoft Office PowerPoint</Application>
  <PresentationFormat>Широкоэкранный</PresentationFormat>
  <Paragraphs>230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Times New Roman</vt:lpstr>
      <vt:lpstr>Wingdings</vt:lpstr>
      <vt:lpstr>Тема Office</vt:lpstr>
      <vt:lpstr>Презентация PowerPoint</vt:lpstr>
      <vt:lpstr>Правовые основания для подготовки проведения публичных слушаний о бюджете сельского поселения Красноленинский на 2026 год и плановый период 2027 и 2028 годов</vt:lpstr>
      <vt:lpstr>Основные характеристики бюджета сельского поселения Красноленинский на 2026 год и плановый период 2027 и 2028 годов</vt:lpstr>
      <vt:lpstr>Структура налоговых доходов бюджета сельского поселения Красноленинский, тыс. рублей</vt:lpstr>
      <vt:lpstr>Структура неналоговых доходов бюджета сельского поселения Красноленинский, тыс. рублей</vt:lpstr>
      <vt:lpstr>Структура безвозмездных поступлений в бюджет сельского поселения Красноленинский, тыс. рублей </vt:lpstr>
      <vt:lpstr>Презентация PowerPoint</vt:lpstr>
      <vt:lpstr>Презентация PowerPoint</vt:lpstr>
      <vt:lpstr>СРЕДСТВА ДОРОЖНОГО ФОНДА сельского поселения Красноленинский</vt:lpstr>
      <vt:lpstr>СПАСИБО ЗА ВНИМАНИЕ. ЖЕЛАЮЩИЕ БОЛЬШЕ УЗНАТЬ О БЮДЖЕТЕ МОГУТ ОБРАТИТЬСЯ                В АДМИНИСТРАЦИЮ СЕЛЬСКОГО ПОСЕЛЕНИЯ КРАСНОЛЕНИНСКИЙ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Орлова С.Ю.</dc:creator>
  <cp:lastModifiedBy>Симонова М.Г.</cp:lastModifiedBy>
  <cp:revision>763</cp:revision>
  <cp:lastPrinted>2023-11-13T07:33:32Z</cp:lastPrinted>
  <dcterms:created xsi:type="dcterms:W3CDTF">2019-09-20T05:01:08Z</dcterms:created>
  <dcterms:modified xsi:type="dcterms:W3CDTF">2025-10-22T07:48:30Z</dcterms:modified>
</cp:coreProperties>
</file>